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59" r:id="rId3"/>
    <p:sldId id="265" r:id="rId4"/>
    <p:sldId id="268" r:id="rId5"/>
    <p:sldId id="262" r:id="rId6"/>
    <p:sldId id="277" r:id="rId7"/>
    <p:sldId id="269" r:id="rId8"/>
    <p:sldId id="276" r:id="rId9"/>
    <p:sldId id="271" r:id="rId10"/>
    <p:sldId id="273" r:id="rId11"/>
    <p:sldId id="270" r:id="rId12"/>
    <p:sldId id="27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7693025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518ED-EF9B-4D2E-8CF7-6700DD0A2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4F914E3-9076-4FC5-9521-DE8CA6098AF4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2739F5-AC1F-4634-8E45-E29981BC2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14488"/>
            <a:ext cx="9929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РЕБЯТА, 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УСПЕХА НАМ!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user\Desktop\im221_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8030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429000"/>
            <a:ext cx="23301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5461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Arial Black" pitchFamily="34" charset="0"/>
              </a:rPr>
              <a:t>ДАМАШНЕЕ ЗАДАНИЕ: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285992"/>
            <a:ext cx="4499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 ПАРАГРАФ 36, УПР. 1-3, СТР. 137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3143248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</a:t>
            </a:r>
            <a:r>
              <a:rPr lang="ru-RU" b="1" u="sng" dirty="0" smtClean="0"/>
              <a:t>ИНДИВИДУАЛЬНЫЕ ЗАДАНИЯ</a:t>
            </a:r>
          </a:p>
          <a:p>
            <a:pPr>
              <a:buFontTx/>
              <a:buChar char="-"/>
            </a:pPr>
            <a:r>
              <a:rPr lang="ru-RU" b="1" dirty="0" smtClean="0"/>
              <a:t>ПОДГОТОВИТЬ СООБЩЕНИЯ О ЩВЕДСКОМ УЧЕНОМ С. АРРЕНИУСЕ</a:t>
            </a:r>
          </a:p>
          <a:p>
            <a:pPr>
              <a:buFontTx/>
              <a:buChar char="-"/>
            </a:pPr>
            <a:r>
              <a:rPr lang="ru-RU" b="1" dirty="0" smtClean="0"/>
              <a:t> ПОДГОТОВИТЬ СООБЩЕНИЯ О И.К. КАБЛУКОВЕ И В.А. КИСТЯКОВСКОМ</a:t>
            </a:r>
            <a:endParaRPr lang="ru-RU" b="1" dirty="0"/>
          </a:p>
        </p:txBody>
      </p:sp>
      <p:pic>
        <p:nvPicPr>
          <p:cNvPr id="6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0"/>
            <a:ext cx="2571736" cy="292893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1889 г.  Лейпциг</a:t>
            </a:r>
          </a:p>
        </p:txBody>
      </p:sp>
      <p:sp>
        <p:nvSpPr>
          <p:cNvPr id="40978" name="Rectangle 1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 smtClean="0"/>
              <a:t>Иван Алексеевич Каблуков</a:t>
            </a:r>
          </a:p>
          <a:p>
            <a:endParaRPr lang="ru-RU" sz="2400" dirty="0" smtClean="0"/>
          </a:p>
        </p:txBody>
      </p:sp>
      <p:sp>
        <p:nvSpPr>
          <p:cNvPr id="40982" name="Rectangle 2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3200" b="1" smtClean="0"/>
              <a:t>Сванте Аррениус</a:t>
            </a:r>
          </a:p>
        </p:txBody>
      </p:sp>
      <p:pic>
        <p:nvPicPr>
          <p:cNvPr id="40966" name="Picture 6" descr="Рисунок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924175"/>
            <a:ext cx="2117725" cy="3092450"/>
          </a:xfrm>
        </p:spPr>
      </p:pic>
      <p:pic>
        <p:nvPicPr>
          <p:cNvPr id="40981" name="Picture 21" descr="Рисунок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163" y="2924175"/>
            <a:ext cx="2409825" cy="3101975"/>
          </a:xfrm>
        </p:spPr>
      </p:pic>
      <p:pic>
        <p:nvPicPr>
          <p:cNvPr id="7" name="Picture 2" descr="C:\Users\user\Desktop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"/>
            <a:ext cx="1643042" cy="10715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prezentatsija-na-temu-podvedenie-it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  <p:pic>
        <p:nvPicPr>
          <p:cNvPr id="7" name="Picture 2" descr="C:\Users\user\Desktop\35926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42886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Электролитическая диссоциация химических веществ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1116013" y="2905125"/>
            <a:ext cx="6911975" cy="2684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762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Желаю удачи!!!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85926"/>
            <a:ext cx="8072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УРОК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00042"/>
            <a:ext cx="1643042" cy="98983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25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2253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1214422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ПРОВЕРКА:                        </a:t>
            </a:r>
            <a:r>
              <a:rPr lang="ru-RU" sz="2000" b="1" dirty="0" smtClean="0"/>
              <a:t>вещества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3428992" y="1857364"/>
            <a:ext cx="42862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464843" y="1750207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71736" y="2285992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ионные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29058" y="2214554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ковалентные</a:t>
            </a:r>
            <a:endParaRPr lang="ru-RU" sz="20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6000760" y="2071678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000760" y="2500306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9388" y="192880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полярные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429388" y="2643182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неполярные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7158" y="3571876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Распределите  вещества на 2 группы по типу химической связи: </a:t>
            </a:r>
            <a:r>
              <a:rPr lang="en-US" sz="2000" dirty="0" err="1" smtClean="0"/>
              <a:t>NaOH</a:t>
            </a:r>
            <a:r>
              <a:rPr lang="en-US" sz="2000" dirty="0" smtClean="0"/>
              <a:t>, </a:t>
            </a:r>
            <a:r>
              <a:rPr lang="en-US" sz="2000" dirty="0" err="1" smtClean="0"/>
              <a:t>HCl</a:t>
            </a:r>
            <a:r>
              <a:rPr lang="en-US" sz="2000" dirty="0" smtClean="0"/>
              <a:t>, </a:t>
            </a:r>
            <a:r>
              <a:rPr lang="en-US" sz="2000" dirty="0" err="1" smtClean="0"/>
              <a:t>NaCl</a:t>
            </a:r>
            <a:r>
              <a:rPr lang="en-US" sz="2000" dirty="0" smtClean="0"/>
              <a:t>, Na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SO</a:t>
            </a:r>
            <a:r>
              <a:rPr lang="en-US" sz="2000" baseline="-25000" dirty="0" smtClean="0"/>
              <a:t>4, </a:t>
            </a:r>
            <a:r>
              <a:rPr lang="en-US" sz="2000" dirty="0" smtClean="0"/>
              <a:t>HNO</a:t>
            </a:r>
            <a:r>
              <a:rPr lang="en-US" sz="2000" baseline="-25000" dirty="0" smtClean="0"/>
              <a:t>3, 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SO</a:t>
            </a:r>
            <a:r>
              <a:rPr lang="en-US" sz="2000" baseline="-25000" dirty="0" smtClean="0"/>
              <a:t>4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642910" y="4357694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Ионные:</a:t>
            </a:r>
            <a:r>
              <a:rPr lang="en-US" sz="2000" dirty="0" smtClean="0"/>
              <a:t> </a:t>
            </a:r>
            <a:r>
              <a:rPr lang="en-US" sz="2000" dirty="0" err="1" smtClean="0"/>
              <a:t>NaOH</a:t>
            </a:r>
            <a:r>
              <a:rPr lang="ru-RU" sz="2000" dirty="0" smtClean="0"/>
              <a:t>, </a:t>
            </a:r>
            <a:r>
              <a:rPr lang="en-US" sz="2000" dirty="0" smtClean="0"/>
              <a:t> </a:t>
            </a:r>
            <a:r>
              <a:rPr lang="en-US" sz="2000" dirty="0" err="1" smtClean="0"/>
              <a:t>NaCl</a:t>
            </a:r>
            <a:r>
              <a:rPr lang="en-US" sz="2000" dirty="0" smtClean="0"/>
              <a:t>, Na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SO</a:t>
            </a:r>
            <a:r>
              <a:rPr lang="en-US" sz="2000" baseline="-25000" dirty="0" smtClean="0"/>
              <a:t>4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42910" y="4929198"/>
            <a:ext cx="500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Ковалентные:</a:t>
            </a:r>
            <a:r>
              <a:rPr lang="en-US" sz="2000" dirty="0" smtClean="0"/>
              <a:t> </a:t>
            </a:r>
            <a:r>
              <a:rPr lang="en-US" sz="2000" dirty="0" err="1" smtClean="0"/>
              <a:t>HCl</a:t>
            </a:r>
            <a:r>
              <a:rPr lang="ru-RU" sz="2000" dirty="0" smtClean="0"/>
              <a:t>,</a:t>
            </a:r>
            <a:r>
              <a:rPr lang="en-US" sz="2000" dirty="0" smtClean="0"/>
              <a:t> HNO</a:t>
            </a:r>
            <a:r>
              <a:rPr lang="en-US" sz="2000" baseline="-25000" dirty="0" smtClean="0"/>
              <a:t>3, 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SO</a:t>
            </a:r>
            <a:r>
              <a:rPr lang="en-US" sz="2000" baseline="-25000" dirty="0" smtClean="0"/>
              <a:t>4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1026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0"/>
            <a:ext cx="1643042" cy="148987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25" grpId="0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Электролитическая диссоциация химических веществ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693025" cy="56197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 smtClean="0"/>
              <a:t>Демонстрационный эксперимент</a:t>
            </a:r>
          </a:p>
        </p:txBody>
      </p:sp>
      <p:pic>
        <p:nvPicPr>
          <p:cNvPr id="35847" name="Picture 7" descr="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2997200"/>
            <a:ext cx="7632700" cy="3384550"/>
          </a:xfrm>
          <a:noFill/>
          <a:ln w="76200">
            <a:solidFill>
              <a:schemeClr val="tx1"/>
            </a:solidFill>
          </a:ln>
        </p:spPr>
      </p:pic>
      <p:pic>
        <p:nvPicPr>
          <p:cNvPr id="5" name="Picture 2" descr="C:\Users\user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1"/>
            <a:ext cx="1214414" cy="110120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58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810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ЭЛЕКТРОПРОВОДНОСТЬ  НЕКОТОРЫХ ВЕЩЕСТВ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357298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Название вещества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357298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Электропроводность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1357298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Тип связи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9" y="1785927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Кристаллы хлорида натрия (</a:t>
            </a:r>
            <a:r>
              <a:rPr lang="en-US" dirty="0" err="1" smtClean="0"/>
              <a:t>NaCl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1785926"/>
            <a:ext cx="6356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-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78592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ИОННАЯ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500306"/>
            <a:ext cx="2643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Кристаллы сахара</a:t>
            </a: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71935" y="2428868"/>
            <a:ext cx="666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-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2357430"/>
            <a:ext cx="2357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КОВАЛЕНТНАЯ НЕПОЛЯРНЯ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000372"/>
            <a:ext cx="2714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Раствор хлорида натрия (</a:t>
            </a:r>
            <a:r>
              <a:rPr lang="en-US" dirty="0" err="1" smtClean="0"/>
              <a:t>NaCl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000372"/>
            <a:ext cx="694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+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3071810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ИОННАЯ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714752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4000496" y="3613666"/>
            <a:ext cx="8572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+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715008" y="3643314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ИОННАЯ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4143380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Раствор </a:t>
            </a:r>
            <a:r>
              <a:rPr lang="ru-RU" dirty="0" err="1" smtClean="0"/>
              <a:t>хлороводородной</a:t>
            </a:r>
            <a:r>
              <a:rPr lang="ru-RU" dirty="0" smtClean="0"/>
              <a:t> кислоты (</a:t>
            </a:r>
            <a:r>
              <a:rPr lang="en-US" dirty="0" err="1" smtClean="0"/>
              <a:t>HCl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3714744" y="4143380"/>
            <a:ext cx="1428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+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929322" y="4143380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КОВАЛЕНТНАЯ СИЛЬНОПОЛЯРНАЯ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57159" y="4857760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Раствор сахара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71934" y="4721662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-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4786322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КОВАЛЕНТНАЯ НЕПОЛЯРНАЯ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85721" y="5500702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Дистиллированная вода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143372" y="535782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-</a:t>
            </a:r>
            <a:endParaRPr lang="ru-RU" sz="28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072198" y="5460326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КОВАЛЕНТНАЯ СЛАБОПОЛЯРНАЯ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85721" y="6215082"/>
            <a:ext cx="3357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Питьевая вода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flipV="1">
            <a:off x="4071935" y="6215082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+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929322" y="6143644"/>
            <a:ext cx="30813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КОВАЛЕНТНАЯ СЛАБОПОЛЯРНАЯ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3571876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Раствор </a:t>
            </a:r>
            <a:r>
              <a:rPr lang="ru-RU" dirty="0" err="1" smtClean="0"/>
              <a:t>гидроксида</a:t>
            </a:r>
            <a:r>
              <a:rPr lang="ru-RU" dirty="0" smtClean="0"/>
              <a:t> натрия (</a:t>
            </a:r>
            <a:r>
              <a:rPr lang="en-US" dirty="0" err="1" smtClean="0"/>
              <a:t>NaOH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1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643042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  <p:bldP spid="19" grpId="0"/>
      <p:bldP spid="20" grpId="0"/>
      <p:bldP spid="22" grpId="0"/>
      <p:bldP spid="23" grpId="0"/>
      <p:bldP spid="25" grpId="0"/>
      <p:bldP spid="26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1758815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40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500042"/>
            <a:ext cx="5929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СЛОЖНЫЕ ВЕЩЕСТВА 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714612" y="10715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072066" y="10001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7158" y="2071678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РАСТВОРЫ КОТОРЫХ ПРОВОДЯТ ЭЛЕКТРИЧЕСКИЙ ТОК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2071678"/>
            <a:ext cx="3643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РАСТВОРЫ КОТОРЫХ НЕ ПРОВОДЯТ ЭЛЕКТРИЧЕСКИЙ ТОК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285984" y="32146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572132" y="314324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143504" y="4500570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(КОВАЛЕНТНАЯ НЕПОЛЯРНАЯ СВЯЗЬ, МАЛОПОЛЯРНАЯ)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14348" y="4500570"/>
            <a:ext cx="3286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(ИОННАЯ, КОВАЛЕНТНАЯ СИЛЬНОПОЛЯРНАЯ СВЯЗЬ)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5429264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ПРИМЕРЫ:</a:t>
            </a:r>
          </a:p>
          <a:p>
            <a:r>
              <a:rPr lang="ru-RU" dirty="0" smtClean="0"/>
              <a:t>-  </a:t>
            </a:r>
            <a:r>
              <a:rPr lang="ru-RU" dirty="0" err="1" smtClean="0"/>
              <a:t>р-ры</a:t>
            </a:r>
            <a:r>
              <a:rPr lang="ru-RU" dirty="0" smtClean="0"/>
              <a:t> солей, </a:t>
            </a:r>
          </a:p>
          <a:p>
            <a:r>
              <a:rPr lang="ru-RU" dirty="0" smtClean="0"/>
              <a:t>- щелочи, </a:t>
            </a:r>
          </a:p>
          <a:p>
            <a:r>
              <a:rPr lang="ru-RU" dirty="0" smtClean="0"/>
              <a:t>- кислоты</a:t>
            </a:r>
            <a:endParaRPr lang="en-US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57818" y="5429264"/>
            <a:ext cx="3571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ПРИМЕРЫ: </a:t>
            </a:r>
          </a:p>
          <a:p>
            <a:r>
              <a:rPr lang="ru-RU" dirty="0" smtClean="0"/>
              <a:t>- органические </a:t>
            </a:r>
            <a:r>
              <a:rPr lang="ru-RU" dirty="0" err="1" smtClean="0"/>
              <a:t>вещ-ва</a:t>
            </a:r>
            <a:r>
              <a:rPr lang="ru-RU" dirty="0" smtClean="0"/>
              <a:t>,                                    - нерастворимые соли,                                         - нерастворимые основания</a:t>
            </a:r>
            <a:endParaRPr lang="ru-RU" dirty="0"/>
          </a:p>
        </p:txBody>
      </p:sp>
      <p:pic>
        <p:nvPicPr>
          <p:cNvPr id="14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0"/>
            <a:ext cx="1643042" cy="14898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1" grpId="0"/>
      <p:bldP spid="12" grpId="0" animBg="1"/>
      <p:bldP spid="13" grpId="0" animBg="1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4282" y="214291"/>
            <a:ext cx="87154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1. Вопрос: анализируя таблицу и схему мы приходим к выводу, что вещества можно разделить на группы по способности проводить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эл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. ток. Какие это группы?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500174"/>
            <a:ext cx="8715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Вопрос: как называются эти вещества?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857364"/>
            <a:ext cx="87154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3. Вопрос:  вещества с каким видом химической связи не проводят электрический ток?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3" y="2428868"/>
            <a:ext cx="89297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Вопрос:  вещества с каким видом химической связи проводят электрический ток?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4283" y="3000372"/>
            <a:ext cx="87154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 Вопрос:  под влиянием какого вещества происходит распад электролита на ионы?</a:t>
            </a:r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3643314"/>
            <a:ext cx="892971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6. Вопрос:  электрический ток является причиной распада электролита на ионы?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14282" y="4286256"/>
            <a:ext cx="87154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7. Вопрос:  Что такое электролитическая диссоциация?</a:t>
            </a:r>
          </a:p>
          <a:p>
            <a:endParaRPr lang="ru-RU" dirty="0"/>
          </a:p>
        </p:txBody>
      </p:sp>
      <p:pic>
        <p:nvPicPr>
          <p:cNvPr id="25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071942"/>
            <a:ext cx="2000264" cy="234713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2350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ВЫВОД: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000108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 ВЕЩЕСТВА, РАСТВОРЫ КОТОРЫХ ПРОВОДЯТ ЭЛ. ТОК И НЕ </a:t>
            </a:r>
          </a:p>
          <a:p>
            <a:r>
              <a:rPr lang="ru-RU" sz="2000" dirty="0" smtClean="0"/>
              <a:t>    ПРОВОДЯТ  ЭЛ. ТОК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64305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 ЭЛЕКТРОЛИТЫ – проводят </a:t>
            </a:r>
            <a:r>
              <a:rPr lang="ru-RU" sz="2000" dirty="0" err="1" smtClean="0"/>
              <a:t>эл</a:t>
            </a:r>
            <a:r>
              <a:rPr lang="ru-RU" sz="2000" dirty="0" smtClean="0"/>
              <a:t>. ток;  НЕЭЛЕКТРОЛИТЫ – не проводят </a:t>
            </a:r>
            <a:r>
              <a:rPr lang="ru-RU" sz="2000" dirty="0" err="1" smtClean="0"/>
              <a:t>эл</a:t>
            </a:r>
            <a:r>
              <a:rPr lang="ru-RU" sz="2000" dirty="0" smtClean="0"/>
              <a:t>. ток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35743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3. ВЕЩЕСТВА С КОВАЛЕНТНОЙ СЛАБОПОЛЯРНОЙ И   </a:t>
            </a:r>
          </a:p>
          <a:p>
            <a:r>
              <a:rPr lang="ru-RU" sz="2000" dirty="0" smtClean="0"/>
              <a:t>    НЕПОЛЯРНОЙ  СВЯЗЬЮ НЕПРОВОДЯТ ЭЛЕКТРОЧЕСКИЙ ТОК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3000372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ВЕЩЕСТВА С  ИОННОЙ И СИЛЬНОПОЛЯРНОЙ СВЯЗЬЮ </a:t>
            </a:r>
          </a:p>
          <a:p>
            <a:r>
              <a:rPr lang="ru-RU" sz="2000" dirty="0" smtClean="0"/>
              <a:t>    ПРОВОДЯТ  ЭЛЕКТРИЧЕСКИЙ ТОК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571876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5. РАСПАД ЭЛЕКТРОЛИТА НА ИОНЫ ПРОИСХОДИТ ПОД </a:t>
            </a:r>
          </a:p>
          <a:p>
            <a:r>
              <a:rPr lang="ru-RU" sz="2000" dirty="0" smtClean="0"/>
              <a:t>    ДЕЙСТВИЕМ  ВОДЫ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286256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6. ЭЛ. ТОК НЕ ЯВЛЯЕТСЯ ПРИЧИНОЙ РАСПАДА ЭЛЕКТРОЛИТА </a:t>
            </a:r>
          </a:p>
          <a:p>
            <a:r>
              <a:rPr lang="ru-RU" sz="2000" dirty="0" smtClean="0"/>
              <a:t>    НА ИОНЫ, Т.К. СУХИЕ ВЕЩЕСТВА НЕ ПРОВОДЯТ ЭЛ. ТОК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5072074"/>
            <a:ext cx="7715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r>
              <a:rPr lang="ru-RU" sz="2000" dirty="0" smtClean="0"/>
              <a:t>. РАСПАД ЭЛЕКТРОЛИТОВ НА </a:t>
            </a:r>
            <a:r>
              <a:rPr lang="ru-RU" sz="2000" smtClean="0"/>
              <a:t>ИОНЫ </a:t>
            </a:r>
            <a:r>
              <a:rPr lang="ru-RU" sz="2000" smtClean="0"/>
              <a:t>ПРИ РАСТВОРЕНИИ </a:t>
            </a:r>
            <a:endParaRPr lang="ru-RU" sz="2000" dirty="0" smtClean="0"/>
          </a:p>
          <a:p>
            <a:r>
              <a:rPr lang="ru-RU" sz="2000" dirty="0" smtClean="0"/>
              <a:t>ЕГО В ВОДЕ ИЛИ РАСПЛАВЕ</a:t>
            </a:r>
            <a:endParaRPr lang="ru-RU" sz="2000" dirty="0"/>
          </a:p>
        </p:txBody>
      </p:sp>
      <p:pic>
        <p:nvPicPr>
          <p:cNvPr id="10" name="Picture 2" descr="C:\Users\user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1"/>
            <a:ext cx="1643042" cy="100010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786322"/>
            <a:ext cx="4786346" cy="1500198"/>
          </a:xfrm>
        </p:spPr>
        <p:txBody>
          <a:bodyPr>
            <a:normAutofit/>
          </a:bodyPr>
          <a:lstStyle/>
          <a:p>
            <a:pPr algn="r"/>
            <a:r>
              <a:rPr lang="ru-RU" sz="1200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2623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ПОНЯТИЕ ОБ ЭЛЕКТРОЛИТИЧЕСКОЙ ДИССОЦИАЦИИ. ЭЛЕКТРОЛИТЫ И НЕЭЛЕКТРОЛИТЫ</a:t>
            </a:r>
            <a:endParaRPr lang="ru-RU" b="1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endParaRPr kumimoji="0" lang="ru-RU" sz="9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C:\Users\user\Desktop\hqdefaul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71876"/>
            <a:ext cx="3571900" cy="270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876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user\Desktop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0"/>
            <a:ext cx="1643042" cy="148987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ТЕСТ.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Не проводит электрический ток</a:t>
            </a:r>
          </a:p>
          <a:p>
            <a:pPr marL="342900" indent="-342900"/>
            <a:r>
              <a:rPr lang="ru-RU" dirty="0" smtClean="0"/>
              <a:t>     1) раствор серной кислоты</a:t>
            </a:r>
          </a:p>
          <a:p>
            <a:pPr marL="342900" indent="-342900"/>
            <a:r>
              <a:rPr lang="ru-RU" dirty="0" smtClean="0"/>
              <a:t>     3) раствор хлорида калия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85723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раствор сахара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121442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r>
              <a:rPr lang="ru-RU" smtClean="0"/>
              <a:t>) раствор </a:t>
            </a:r>
            <a:r>
              <a:rPr lang="ru-RU" dirty="0" smtClean="0"/>
              <a:t>поваренной соли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500174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Что такое электролиты</a:t>
            </a:r>
          </a:p>
          <a:p>
            <a:r>
              <a:rPr lang="ru-RU" dirty="0" smtClean="0"/>
              <a:t>      1) вещества, в которых находится </a:t>
            </a:r>
            <a:r>
              <a:rPr lang="ru-RU" dirty="0" err="1" smtClean="0"/>
              <a:t>эл.ток</a:t>
            </a:r>
            <a:endParaRPr lang="ru-RU" dirty="0" smtClean="0"/>
          </a:p>
          <a:p>
            <a:r>
              <a:rPr lang="ru-RU" dirty="0" smtClean="0"/>
              <a:t>      2) вещества, которые распадаются на ионы</a:t>
            </a:r>
          </a:p>
          <a:p>
            <a:r>
              <a:rPr lang="ru-RU" dirty="0" smtClean="0"/>
              <a:t>      3) вещества, которые на проводят не проводят </a:t>
            </a:r>
            <a:r>
              <a:rPr lang="ru-RU" dirty="0" err="1" smtClean="0"/>
              <a:t>эл</a:t>
            </a:r>
            <a:r>
              <a:rPr lang="ru-RU" dirty="0" smtClean="0"/>
              <a:t>. ток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643182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4) вещества, растворы которых проводят электрический ток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00037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Что такое электролитическая диссоциация?</a:t>
            </a:r>
          </a:p>
          <a:p>
            <a:r>
              <a:rPr lang="ru-RU" dirty="0" smtClean="0"/>
              <a:t>     1) распад ионов на электролиты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350043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процесс распада электролита на ионы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371475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распад любого вещества на ионы</a:t>
            </a:r>
          </a:p>
          <a:p>
            <a:r>
              <a:rPr lang="ru-RU" dirty="0" smtClean="0"/>
              <a:t>4) просто ионы в веществах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4214818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Какие вещества легче распадаются?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457200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с ионной связью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4857760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с полярной связью                     4) таких веществ не существует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464344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с неполярной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00034" y="5214950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</a:t>
            </a:r>
            <a:r>
              <a:rPr lang="ru-RU" dirty="0" err="1" smtClean="0"/>
              <a:t>Неэлектролитами</a:t>
            </a:r>
            <a:r>
              <a:rPr lang="ru-RU" dirty="0" smtClean="0"/>
              <a:t> называют</a:t>
            </a:r>
          </a:p>
          <a:p>
            <a:r>
              <a:rPr lang="ru-RU" dirty="0" smtClean="0"/>
              <a:t>     1) процесс распада электролитов</a:t>
            </a:r>
          </a:p>
          <a:p>
            <a:r>
              <a:rPr lang="ru-RU" dirty="0" smtClean="0"/>
              <a:t>     2) вещества, которые проводят </a:t>
            </a:r>
            <a:r>
              <a:rPr lang="ru-RU" dirty="0" err="1" smtClean="0"/>
              <a:t>эл.ток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6000768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3) вещества , растворы не проводят </a:t>
            </a:r>
            <a:r>
              <a:rPr lang="ru-RU" dirty="0" err="1" smtClean="0"/>
              <a:t>эл</a:t>
            </a:r>
            <a:r>
              <a:rPr lang="ru-RU" dirty="0" smtClean="0"/>
              <a:t>. ток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6286520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r>
              <a:rPr lang="ru-RU" smtClean="0"/>
              <a:t>) все </a:t>
            </a:r>
            <a:r>
              <a:rPr lang="ru-RU" dirty="0" smtClean="0"/>
              <a:t>сложные вещества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0"/>
      <p:bldP spid="9" grpId="0"/>
      <p:bldP spid="12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627</TotalTime>
  <Words>610</Words>
  <Application>Microsoft Office PowerPoint</Application>
  <PresentationFormat>Экран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Слайд 1</vt:lpstr>
      <vt:lpstr>Слайд 2</vt:lpstr>
      <vt:lpstr>Электролитическая диссоциация химических веществ</vt:lpstr>
      <vt:lpstr>Слайд 4</vt:lpstr>
      <vt:lpstr>Слайд 5</vt:lpstr>
      <vt:lpstr>Слайд 6</vt:lpstr>
      <vt:lpstr>Слайд 7</vt:lpstr>
      <vt:lpstr>ПОНЯТИЕ ОБ ЭЛЕКТРОЛИТИЧЕСКОЙ ДИССОЦИАЦИИ. ЭЛЕКТРОЛИТЫ И НЕЭЛЕКТРОЛИТЫ</vt:lpstr>
      <vt:lpstr>Слайд 9</vt:lpstr>
      <vt:lpstr>Слайд 10</vt:lpstr>
      <vt:lpstr>1889 г.  Лейпциг</vt:lpstr>
      <vt:lpstr>Слайд 12</vt:lpstr>
      <vt:lpstr>Электролитическая диссоциация химических веществ</vt:lpstr>
    </vt:vector>
  </TitlesOfParts>
  <Company>School2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ОБ ЭЛЕКТРОЛИТИЧЕСКОЙ ДИССОЦИАЦИИ. ЭЛЕКТРОЛИТЫ И НЕЭЛЕКТРОЛИТЫ</dc:title>
  <dc:creator>Uchitelskaya</dc:creator>
  <cp:lastModifiedBy>user</cp:lastModifiedBy>
  <cp:revision>64</cp:revision>
  <dcterms:created xsi:type="dcterms:W3CDTF">2016-03-10T10:47:28Z</dcterms:created>
  <dcterms:modified xsi:type="dcterms:W3CDTF">2016-03-21T19:45:59Z</dcterms:modified>
</cp:coreProperties>
</file>